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20B0604020202020204" charset="0"/>
      <p:regular r:id="rId14"/>
    </p:embeddedFont>
    <p:embeddedFont>
      <p:font typeface="Algerian" panose="04020705040A02060702" pitchFamily="8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26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-6-13.svg"/><Relationship Id="rId3" Type="http://schemas.openxmlformats.org/officeDocument/2006/relationships/image" Target="../media/image12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11" Type="http://schemas.openxmlformats.org/officeDocument/2006/relationships/image" Target="../media/image-6-11.svg"/><Relationship Id="rId5" Type="http://schemas.openxmlformats.org/officeDocument/2006/relationships/image" Target="../media/image-6-3.svg"/><Relationship Id="rId15" Type="http://schemas.openxmlformats.org/officeDocument/2006/relationships/image" Target="../media/image-6-15.svg"/><Relationship Id="rId4" Type="http://schemas.openxmlformats.org/officeDocument/2006/relationships/image" Target="../media/image5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5" Type="http://schemas.openxmlformats.org/officeDocument/2006/relationships/image" Target="../media/image-8-4.svg"/><Relationship Id="rId10" Type="http://schemas.openxmlformats.org/officeDocument/2006/relationships/image" Target="../media/image-8-10.svg"/><Relationship Id="rId4" Type="http://schemas.openxmlformats.org/officeDocument/2006/relationships/image" Target="../media/image-8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07787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Disk Scheduling Simulator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853934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Group Members: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Aquib Jawaid Ansari (12508688), Prathamesh Gadewar (12500420), Prabhjot Singh (12508327)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4942880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Department of Computer Science and EngineeringLovely Professional University, </a:t>
            </a:r>
            <a:r>
              <a:rPr lang="en-US" sz="19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Jalandhar Under 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Guidance of Miss Kriti Mathur</a:t>
            </a:r>
            <a:endParaRPr lang="en-US" sz="1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46115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References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924163"/>
            <a:ext cx="4548564" cy="68228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351740" y="1084659"/>
            <a:ext cx="4369356" cy="987504"/>
          </a:xfrm>
          <a:prstGeom prst="roundRect">
            <a:avLst>
              <a:gd name="adj" fmla="val 740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51740" y="1069419"/>
            <a:ext cx="4369356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6" name="Shape 3"/>
          <p:cNvSpPr/>
          <p:nvPr/>
        </p:nvSpPr>
        <p:spPr>
          <a:xfrm>
            <a:off x="7375922" y="924163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7472243" y="1004411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473898" y="1352074"/>
            <a:ext cx="29684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Operating Systems: Internals and Design Principles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473898" y="1607582"/>
            <a:ext cx="4125039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William Stallings, 9th Edition, Pearson Education. Comprehensive coverage of OS fundamentals and scheduling algorithms.</a:t>
            </a:r>
            <a:endParaRPr lang="en-US" sz="800" dirty="0"/>
          </a:p>
        </p:txBody>
      </p:sp>
      <p:sp>
        <p:nvSpPr>
          <p:cNvPr id="10" name="Shape 7"/>
          <p:cNvSpPr/>
          <p:nvPr/>
        </p:nvSpPr>
        <p:spPr>
          <a:xfrm>
            <a:off x="9828014" y="1084659"/>
            <a:ext cx="4369356" cy="987504"/>
          </a:xfrm>
          <a:prstGeom prst="roundRect">
            <a:avLst>
              <a:gd name="adj" fmla="val 740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9828014" y="1069419"/>
            <a:ext cx="4369356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12" name="Shape 9"/>
          <p:cNvSpPr/>
          <p:nvPr/>
        </p:nvSpPr>
        <p:spPr>
          <a:xfrm>
            <a:off x="11852196" y="924163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13" name="Text 10"/>
          <p:cNvSpPr/>
          <p:nvPr/>
        </p:nvSpPr>
        <p:spPr>
          <a:xfrm>
            <a:off x="11948517" y="1004411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9950172" y="1352074"/>
            <a:ext cx="1624370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Operating System Concepts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9950172" y="1607582"/>
            <a:ext cx="4125039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Silberschatz, Galvin, and Gagne, Wiley Publications. The definitive textbook on operating systems theory and practice.</a:t>
            </a:r>
            <a:endParaRPr lang="en-US" sz="800" dirty="0"/>
          </a:p>
        </p:txBody>
      </p:sp>
      <p:sp>
        <p:nvSpPr>
          <p:cNvPr id="16" name="Shape 13"/>
          <p:cNvSpPr/>
          <p:nvPr/>
        </p:nvSpPr>
        <p:spPr>
          <a:xfrm>
            <a:off x="5351740" y="2339578"/>
            <a:ext cx="8845629" cy="816293"/>
          </a:xfrm>
          <a:prstGeom prst="roundRect">
            <a:avLst>
              <a:gd name="adj" fmla="val 896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351740" y="2324338"/>
            <a:ext cx="8845629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18" name="Shape 15"/>
          <p:cNvSpPr/>
          <p:nvPr/>
        </p:nvSpPr>
        <p:spPr>
          <a:xfrm>
            <a:off x="9614059" y="2179082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19" name="Text 16"/>
          <p:cNvSpPr/>
          <p:nvPr/>
        </p:nvSpPr>
        <p:spPr>
          <a:xfrm>
            <a:off x="9710380" y="2259330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473898" y="2606993"/>
            <a:ext cx="1188839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Online Resources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5473898" y="2862501"/>
            <a:ext cx="8601313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Various educational websites, documentation, and research papers on disk scheduling algorithms and operating systems concepts.</a:t>
            </a:r>
            <a:endParaRPr lang="en-US" sz="8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56" y="3262789"/>
            <a:ext cx="8723472" cy="4325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768" y="70608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8768" y="2050625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8768" y="2705738"/>
            <a:ext cx="747522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an interactive, web-based educational tool that demonstrates how various disk scheduling algorithms operate in modern operating systems. This simulator transforms complex theoretical concepts into visual, hands-on learning experiences.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68768" y="4729486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8768" y="5240222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 representation of disk head movements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8768" y="5731235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request servicing animation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8768" y="6222249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metrics dashboard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8768" y="6713263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Cross-platform compatibility</a:t>
            </a:r>
            <a:endParaRPr lang="en-US" sz="2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027" y="2225635"/>
            <a:ext cx="4778812" cy="4778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801291"/>
            <a:ext cx="4589145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03077" y="1787723"/>
            <a:ext cx="13024247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simulator comprises six interconnected modules working together to deliver a seamless educational experience.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03077" y="2350294"/>
            <a:ext cx="4203740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17151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7529" y="2734628"/>
            <a:ext cx="278725" cy="2787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7151" y="3390305"/>
            <a:ext cx="247078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 Module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17151" y="3800832"/>
            <a:ext cx="3775591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user inputs including disk size, initial head position, and request sequences. Renders the complete visual simulation experience.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13271" y="2350294"/>
            <a:ext cx="4203740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7345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7723" y="2734628"/>
            <a:ext cx="278725" cy="2787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7345" y="3390305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Engine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427345" y="3800832"/>
            <a:ext cx="377559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processing unit that executes selected algorithms (FCFS, SSTF, SCAN, C-SCAN) and manages scheduling logic.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23465" y="2350294"/>
            <a:ext cx="4203859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37539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07918" y="2734628"/>
            <a:ext cx="278725" cy="2787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7539" y="3390305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Layer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837539" y="3800832"/>
            <a:ext cx="3775710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real-time animation of disk head movement across cylinder positions with smooth transitions.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03077" y="5568315"/>
            <a:ext cx="4203740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2391" y="5797629"/>
            <a:ext cx="230683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Metrics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1032391" y="6208157"/>
            <a:ext cx="374511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Calculates and displays comprehensive statistics including seek distance, average times, and throughput measurements.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213271" y="5568315"/>
            <a:ext cx="4203740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442585" y="5797629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Module</a:t>
            </a:r>
            <a:endParaRPr lang="en-US" sz="1800" dirty="0"/>
          </a:p>
        </p:txBody>
      </p:sp>
      <p:sp>
        <p:nvSpPr>
          <p:cNvPr id="24" name="Text 19"/>
          <p:cNvSpPr/>
          <p:nvPr/>
        </p:nvSpPr>
        <p:spPr>
          <a:xfrm>
            <a:off x="5442585" y="6208157"/>
            <a:ext cx="374511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Manages simulation lifecycle with start, pause, reset, and step-through debugging capabilities.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>
            <a:off x="9623465" y="5568315"/>
            <a:ext cx="4203859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9852779" y="5797629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Layer</a:t>
            </a:r>
            <a:endParaRPr lang="en-US" sz="1800" dirty="0"/>
          </a:p>
        </p:txBody>
      </p:sp>
      <p:sp>
        <p:nvSpPr>
          <p:cNvPr id="27" name="Text 22"/>
          <p:cNvSpPr/>
          <p:nvPr/>
        </p:nvSpPr>
        <p:spPr>
          <a:xfrm>
            <a:off x="9852779" y="6208157"/>
            <a:ext cx="3745230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Delivers contextual tips, algorithm explanations, and comparative insights to enhance learning outcomes.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2936081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Functionalities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1272659"/>
            <a:ext cx="4580453" cy="62587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54372" y="1272659"/>
            <a:ext cx="8472130" cy="1594485"/>
          </a:xfrm>
          <a:prstGeom prst="roundRect">
            <a:avLst>
              <a:gd name="adj" fmla="val 458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439132" y="1272659"/>
            <a:ext cx="60960" cy="1594485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5647373" y="1419939"/>
            <a:ext cx="1468041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&amp; Control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647373" y="1735455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selection interface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647373" y="1993106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Configurable disk parameters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647373" y="2250758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request queue input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647373" y="2508409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Simulation control buttons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454372" y="2999184"/>
            <a:ext cx="8472130" cy="1336834"/>
          </a:xfrm>
          <a:prstGeom prst="roundRect">
            <a:avLst>
              <a:gd name="adj" fmla="val 547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39132" y="2999184"/>
            <a:ext cx="60960" cy="1336834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13" name="Text 10"/>
          <p:cNvSpPr/>
          <p:nvPr/>
        </p:nvSpPr>
        <p:spPr>
          <a:xfrm>
            <a:off x="5647373" y="3146465"/>
            <a:ext cx="1846183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&amp; Visualization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647373" y="3461980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Animated disk head movement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647373" y="3719632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Sequential request servicing display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647373" y="3977283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Color-coded status indicators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5454372" y="4468058"/>
            <a:ext cx="8472130" cy="1594485"/>
          </a:xfrm>
          <a:prstGeom prst="roundRect">
            <a:avLst>
              <a:gd name="adj" fmla="val 458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439132" y="4468058"/>
            <a:ext cx="60960" cy="1594485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19" name="Text 16"/>
          <p:cNvSpPr/>
          <p:nvPr/>
        </p:nvSpPr>
        <p:spPr>
          <a:xfrm>
            <a:off x="5647373" y="4615339"/>
            <a:ext cx="1676519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Evaluation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647373" y="4930854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Order of cylinder access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647373" y="5188506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seek distance calculation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5647373" y="5446157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seek time computation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647373" y="5703808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Throughput analysis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454372" y="6194584"/>
            <a:ext cx="8472130" cy="1336834"/>
          </a:xfrm>
          <a:prstGeom prst="roundRect">
            <a:avLst>
              <a:gd name="adj" fmla="val 547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5439132" y="6194584"/>
            <a:ext cx="60960" cy="1336834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26" name="Text 23"/>
          <p:cNvSpPr/>
          <p:nvPr/>
        </p:nvSpPr>
        <p:spPr>
          <a:xfrm>
            <a:off x="5647373" y="6341864"/>
            <a:ext cx="1468041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Insights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5647373" y="6657380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Side-by-side algorithm comparison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5647373" y="6915031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impact visualization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5647373" y="7172682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Best-case/worst-case scenarios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645676"/>
            <a:ext cx="5511403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Flow Architecture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69" y="1599128"/>
            <a:ext cx="997863" cy="11974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9181" y="1798677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Input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019181" y="2195513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selection, disk size configuration, head position, and request queue definition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69" y="2796540"/>
            <a:ext cx="997863" cy="11974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9181" y="2996089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Engine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019181" y="3392924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Executes the selected scheduling algorithm and processes request sequences according to algorithm rules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69" y="3993952"/>
            <a:ext cx="997863" cy="11974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9181" y="4193500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Metrics Calculation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019181" y="4590336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Computes order of access, total seek distance, average seek time, and overall throughput values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69" y="5191363"/>
            <a:ext cx="997863" cy="11974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9181" y="5390912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Layer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019181" y="5787747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animated graphical representation of disk head movement across cylinder positions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69" y="6388775"/>
            <a:ext cx="997863" cy="11974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9181" y="6588323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 Display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019181" y="6985159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Presents comprehensive performance metrics, access logs, and comparative analysis to the user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081"/>
            <a:ext cx="3388638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" y="1068586"/>
            <a:ext cx="3574482" cy="3230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1055" y="4470797"/>
            <a:ext cx="4972050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entirely with modern web standards for maximum compatibility and ease of deployment.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72676" y="1449705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Technologies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72676" y="1894403"/>
            <a:ext cx="152400" cy="1524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172676" y="2111573"/>
            <a:ext cx="3745825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8" name="Text 4"/>
          <p:cNvSpPr/>
          <p:nvPr/>
        </p:nvSpPr>
        <p:spPr>
          <a:xfrm>
            <a:off x="6172676" y="2233493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HTML5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172676" y="2597587"/>
            <a:ext cx="3745825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Semantic structure, canvas elements, and responsive layout foundation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70902" y="1894403"/>
            <a:ext cx="152400" cy="1524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0070902" y="2111573"/>
            <a:ext cx="374594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2" name="Text 7"/>
          <p:cNvSpPr/>
          <p:nvPr/>
        </p:nvSpPr>
        <p:spPr>
          <a:xfrm>
            <a:off x="10070902" y="2233493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CSS3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10070902" y="2597587"/>
            <a:ext cx="3745944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Modern styling with flexbox/grid layouts, custom animations, and theme implementation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72676" y="3371255"/>
            <a:ext cx="152400" cy="1524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172676" y="3588425"/>
            <a:ext cx="7644170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6" name="Text 10"/>
          <p:cNvSpPr/>
          <p:nvPr/>
        </p:nvSpPr>
        <p:spPr>
          <a:xfrm>
            <a:off x="6172676" y="3710345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JavaScript ES6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6172676" y="4074438"/>
            <a:ext cx="7644170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simulation logic, DOM manipulation, event handling, and animation engine</a:t>
            </a:r>
            <a:endParaRPr lang="en-US" sz="1200" dirty="0"/>
          </a:p>
        </p:txBody>
      </p:sp>
      <p:sp>
        <p:nvSpPr>
          <p:cNvPr id="18" name="Shape 12"/>
          <p:cNvSpPr/>
          <p:nvPr/>
        </p:nvSpPr>
        <p:spPr>
          <a:xfrm>
            <a:off x="821055" y="5343548"/>
            <a:ext cx="12988290" cy="26670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821055" y="5598914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Development Tools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1055" y="6081832"/>
            <a:ext cx="304919" cy="30491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16474" y="6134219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Vanilla JS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1316474" y="6437352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external frameworks—pure JavaScript for lightweight performance</a:t>
            </a:r>
            <a:endParaRPr lang="en-US" sz="12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10450" y="6081832"/>
            <a:ext cx="304919" cy="30491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905869" y="6134219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VS Code</a:t>
            </a:r>
            <a:endParaRPr lang="en-US" sz="1300" dirty="0"/>
          </a:p>
        </p:txBody>
      </p:sp>
      <p:sp>
        <p:nvSpPr>
          <p:cNvPr id="25" name="Text 17"/>
          <p:cNvSpPr/>
          <p:nvPr/>
        </p:nvSpPr>
        <p:spPr>
          <a:xfrm>
            <a:off x="7905869" y="6437352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Primary development environment with debugging capabilities</a:t>
            </a:r>
            <a:endParaRPr lang="en-US" sz="120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1055" y="6986230"/>
            <a:ext cx="304919" cy="304919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316474" y="7038618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GitHub</a:t>
            </a:r>
            <a:endParaRPr lang="en-US" sz="1300" dirty="0"/>
          </a:p>
        </p:txBody>
      </p:sp>
      <p:sp>
        <p:nvSpPr>
          <p:cNvPr id="28" name="Text 19"/>
          <p:cNvSpPr/>
          <p:nvPr/>
        </p:nvSpPr>
        <p:spPr>
          <a:xfrm>
            <a:off x="1316474" y="7341751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 control and collaborative development platform</a:t>
            </a:r>
            <a:endParaRPr lang="en-US" sz="12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410450" y="6986230"/>
            <a:ext cx="304919" cy="304919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7905869" y="7038618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Server</a:t>
            </a:r>
            <a:endParaRPr lang="en-US" sz="1300" dirty="0"/>
          </a:p>
        </p:txBody>
      </p:sp>
      <p:sp>
        <p:nvSpPr>
          <p:cNvPr id="31" name="Text 21"/>
          <p:cNvSpPr/>
          <p:nvPr/>
        </p:nvSpPr>
        <p:spPr>
          <a:xfrm>
            <a:off x="7905869" y="7341751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testing environment with hot reload functionality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671834"/>
            <a:ext cx="7106652" cy="73652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89" y="671834"/>
            <a:ext cx="7234990" cy="73652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38378" y="-126715"/>
            <a:ext cx="940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Screen Shot Of The Web Page</a:t>
            </a:r>
            <a:endParaRPr lang="en-IN" sz="48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630912"/>
            <a:ext cx="4844058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803077" y="1808559"/>
            <a:ext cx="4030861" cy="2715220"/>
          </a:xfrm>
          <a:prstGeom prst="roundRect">
            <a:avLst>
              <a:gd name="adj" fmla="val 19268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581" y="2034064"/>
            <a:ext cx="24219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Learning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28581" y="2554605"/>
            <a:ext cx="3579852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simulator transforms abstract concepts into tangible, visual experiences that enhance comprehension of disk scheduling mechanisms.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051822" y="1808559"/>
            <a:ext cx="4030861" cy="2715220"/>
          </a:xfrm>
          <a:prstGeom prst="roundRect">
            <a:avLst>
              <a:gd name="adj" fmla="val 19268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77326" y="2034064"/>
            <a:ext cx="248590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Insights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77326" y="2554605"/>
            <a:ext cx="357985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performance metrics enable students to understand the trade-offs between different scheduling algorithms in practical scenarios.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803077" y="4741664"/>
            <a:ext cx="8279606" cy="1669018"/>
          </a:xfrm>
          <a:prstGeom prst="roundRect">
            <a:avLst>
              <a:gd name="adj" fmla="val 31346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581" y="4967168"/>
            <a:ext cx="24219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Impact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28581" y="5487710"/>
            <a:ext cx="7828598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Bridges the gap between theoretical operating systems concepts and practical implementation, benefiting both students and educators.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30022" y="6655832"/>
            <a:ext cx="795266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"By visualizing complex algorithms in action, this simulator makes operating systems concepts accessible and engaging for learners at all levels."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03077" y="6655832"/>
            <a:ext cx="30480" cy="697468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036" y="1808559"/>
            <a:ext cx="4002048" cy="6003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318" y="656511"/>
            <a:ext cx="3883223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33318" y="1452682"/>
            <a:ext cx="1296376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Planned improvements to expand functionality and enhance user experience in upcoming versions.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1000006" y="2156698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2047399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58334" y="2172414"/>
            <a:ext cx="249912" cy="249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99830" y="2073354"/>
            <a:ext cx="1980128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Additional Algorithms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499830" y="2404586"/>
            <a:ext cx="1229725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LOOK and C-LOOK scheduling algorithms to provide comprehensive coverage of disk scheduling techniques.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1249918" y="3323273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83231" y="3213973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8246" y="3338989"/>
            <a:ext cx="249912" cy="2499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49742" y="3239929"/>
            <a:ext cx="207942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Graphical Comparisons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749742" y="3571161"/>
            <a:ext cx="1204733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interactive charts and graphs for visual comparison of algorithm performance metrics side-by-side.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499949" y="4489847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333262" y="4380547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58278" y="4505563"/>
            <a:ext cx="249912" cy="249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99774" y="4406503"/>
            <a:ext cx="185177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Export Capabilities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1999774" y="4737735"/>
            <a:ext cx="1179730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 users to export simulation results as PDF reports or CSV files for academic documentation and analysis.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1749981" y="5656421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583293" y="5547122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8309" y="5672138"/>
            <a:ext cx="249912" cy="24991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249805" y="5573078"/>
            <a:ext cx="185177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Optimization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2249805" y="5904309"/>
            <a:ext cx="1154727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responsive design for seamless operation on tablets and smartphones with touch-friendly controls.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1499949" y="6822996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1333262" y="6713696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458278" y="6838712"/>
            <a:ext cx="249912" cy="24991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99774" y="6739652"/>
            <a:ext cx="1879640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AI-Based Scheduling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1999774" y="7070884"/>
            <a:ext cx="1179730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Introduce machine learning algorithms that adapt scheduling strategies based on historical request patterns and workload analysis.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732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Mukta Light</vt:lpstr>
      <vt:lpstr>Arial</vt:lpstr>
      <vt:lpstr>Prompt Medium</vt:lpstr>
      <vt:lpstr>Algerian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4</cp:revision>
  <dcterms:created xsi:type="dcterms:W3CDTF">2025-11-13T15:37:53Z</dcterms:created>
  <dcterms:modified xsi:type="dcterms:W3CDTF">2025-11-13T15:51:32Z</dcterms:modified>
</cp:coreProperties>
</file>